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71e46103c3b208104#tid=68f6e7027a4d3800093b147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6_1#07d32558c?vcp=1&amp;vop=1&amp;pid=1fa06bae6&amp;color=36,64,97&amp;bt=1&amp;bbb=1&amp;hb=1"/>
          <p:cNvSpPr/>
          <p:nvPr/>
        </p:nvSpPr>
        <p:spPr>
          <a:xfrm>
            <a:off x="539496" y="1217059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（2）若残差值的绝对值大于3，则认为该数据是异常数据，需要剔除，剔除异常数据后，重新求出（1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）中所选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模型的经验回归方程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7_1#07d32558c?vcp=1&amp;vop=1&amp;pid=1fa06bae6&amp;color=36,64,97&amp;bbb=1"/>
              <p:cNvSpPr/>
              <p:nvPr/>
            </p:nvSpPr>
            <p:spPr>
              <a:xfrm>
                <a:off x="539496" y="2039194"/>
                <a:ext cx="11109960" cy="3746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【解】由题意剔除异常数据即第3天的数据后，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×(3.5×6−3)=3.6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×(41×6−43)=40.6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049−3×43=920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400"/>
                  </a:lnSpc>
                </a:pP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algn="l" latinLnBrk="1">
                  <a:lnSpc>
                    <a:spcPct val="11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3" name="QO_6_AN.17_1#07d32558c?vcp=1&amp;vop=1&amp;pid=1fa06bae6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39194"/>
                <a:ext cx="11109960" cy="3746500"/>
              </a:xfrm>
              <a:prstGeom prst="rect">
                <a:avLst/>
              </a:prstGeom>
              <a:blipFill>
                <a:blip r:embed="rId3"/>
                <a:stretch>
                  <a:fillRect l="-1317" b="-1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17_1#07d32558c?vcp=1&amp;vop=1&amp;pid=1fa06bae6&amp;color=36,64,97&amp;bbb=1">
                <a:extLst>
                  <a:ext uri="{FF2B5EF4-FFF2-40B4-BE49-F238E27FC236}">
                    <a16:creationId xmlns:a16="http://schemas.microsoft.com/office/drawing/2014/main" id="{60C9E744-07D8-5AF0-856B-99FF98AEA81E}"/>
                  </a:ext>
                </a:extLst>
              </p:cNvPr>
              <p:cNvSpPr/>
              <p:nvPr/>
            </p:nvSpPr>
            <p:spPr>
              <a:xfrm>
                <a:off x="539496" y="2348566"/>
                <a:ext cx="11109960" cy="2182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920−5×3.6×40.6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82−5×3.6×3.6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=40.6−11×3.6=1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AN.17_1#07d32558c?vcp=1&amp;vop=1&amp;pid=1fa06bae6&amp;color=36,64,97&amp;bbb=1">
                <a:extLst>
                  <a:ext uri="{FF2B5EF4-FFF2-40B4-BE49-F238E27FC236}">
                    <a16:creationId xmlns:a16="http://schemas.microsoft.com/office/drawing/2014/main" id="{60C9E744-07D8-5AF0-856B-99FF98AEA8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48566"/>
                <a:ext cx="11109960" cy="2182940"/>
              </a:xfrm>
              <a:prstGeom prst="rect">
                <a:avLst/>
              </a:prstGeom>
              <a:blipFill>
                <a:blip r:embed="rId2"/>
                <a:stretch>
                  <a:fillRect l="-1317" b="-64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04545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8_1#967654b7d?vcp=1&amp;vop=1&amp;pid=14f0cf5e7&amp;color=36,64,97&amp;bt=1&amp;bbb=1"/>
          <p:cNvSpPr/>
          <p:nvPr/>
        </p:nvSpPr>
        <p:spPr>
          <a:xfrm>
            <a:off x="539496" y="1155337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5.〈要点2〉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[河北石家庄2025高二期末]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一组实验数据如下：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QO_5_BD.18_2#967654b7d?colgroup=5,10,10,4,4,10&amp;vcp=1&amp;vop=1&amp;pid=14f0cf5e7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849344"/>
                  </p:ext>
                </p:extLst>
              </p:nvPr>
            </p:nvGraphicFramePr>
            <p:xfrm>
              <a:off x="539496" y="1643271"/>
              <a:ext cx="11109960" cy="779654"/>
            </p:xfrm>
            <a:graphic>
              <a:graphicData uri="http://schemas.openxmlformats.org/drawingml/2006/table">
                <a:tbl>
                  <a:tblPr/>
                  <a:tblGrid>
                    <a:gridCol w="13258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505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505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161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1615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4505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QO_5_BD.18_2#967654b7d?colgroup=5,10,10,4,4,10&amp;vcp=1&amp;vop=1&amp;pid=14f0cf5e7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849344"/>
                  </p:ext>
                </p:extLst>
              </p:nvPr>
            </p:nvGraphicFramePr>
            <p:xfrm>
              <a:off x="539496" y="1643271"/>
              <a:ext cx="11109960" cy="779654"/>
            </p:xfrm>
            <a:graphic>
              <a:graphicData uri="http://schemas.openxmlformats.org/drawingml/2006/table">
                <a:tbl>
                  <a:tblPr/>
                  <a:tblGrid>
                    <a:gridCol w="13258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505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505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161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1615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4505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59" t="-1538" r="-737156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59" t="-103125" r="-737156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19_1#efadce5ce?vcp=1&amp;vop=1&amp;pid=967654b7d&amp;color=36,64,97&amp;bbb=1"/>
              <p:cNvSpPr/>
              <p:nvPr/>
            </p:nvSpPr>
            <p:spPr>
              <a:xfrm>
                <a:off x="539496" y="255767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（1）根据表中数据，计算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19_1#efadce5ce?vcp=1&amp;vop=1&amp;pid=967654b7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7671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20_1#efadce5ce?vcp=1&amp;vop=1&amp;pid=967654b7d&amp;color=36,64,97&amp;bbb=1"/>
              <p:cNvSpPr/>
              <p:nvPr/>
            </p:nvSpPr>
            <p:spPr>
              <a:xfrm>
                <a:off x="539496" y="2922161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2+5+8+9+11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12+10+8+8+7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20_1#efadce5ce?vcp=1&amp;vop=1&amp;pid=967654b7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2161"/>
                <a:ext cx="11109960" cy="536575"/>
              </a:xfrm>
              <a:prstGeom prst="rect">
                <a:avLst/>
              </a:prstGeom>
              <a:blipFill>
                <a:blip r:embed="rId5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BD.21_1#2632215a1?vcp=1&amp;vop=1&amp;pid=967654b7d&amp;color=36,64,97&amp;bbb=1"/>
              <p:cNvSpPr/>
              <p:nvPr/>
            </p:nvSpPr>
            <p:spPr>
              <a:xfrm>
                <a:off x="539496" y="346368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（2）根据表中数据计算样本相关系数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（保留两位小数）.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6_BD.21_1#2632215a1?vcp=1&amp;vop=1&amp;pid=967654b7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63689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N.22_1#2632215a1?vcp=1&amp;vop=1&amp;pid=967654b7d&amp;color=36,64,97&amp;bbb=1"/>
              <p:cNvSpPr/>
              <p:nvPr/>
            </p:nvSpPr>
            <p:spPr>
              <a:xfrm>
                <a:off x="539496" y="3828179"/>
                <a:ext cx="11109960" cy="20506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)=(−5)×3+(−2)×1+1×(−1)+2×(−1)+4×(−2)=−28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1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25+4+1+4+16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9+1+1+1+4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入公式得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7.07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≈−0.99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6_AN.22_1#2632215a1?vcp=1&amp;vop=1&amp;pid=967654b7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28179"/>
                <a:ext cx="11109960" cy="2050669"/>
              </a:xfrm>
              <a:prstGeom prst="rect">
                <a:avLst/>
              </a:prstGeom>
              <a:blipFill>
                <a:blip r:embed="rId7"/>
                <a:stretch>
                  <a:fillRect l="-1317" b="-3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3_1#1174939f5?vcp=1&amp;vop=1&amp;pid=967654b7d&amp;color=36,64,97&amp;bt=1&amp;bbb=1&amp;hb=1"/>
              <p:cNvSpPr/>
              <p:nvPr/>
            </p:nvSpPr>
            <p:spPr>
              <a:xfrm>
                <a:off x="539496" y="1576692"/>
                <a:ext cx="11109960" cy="299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（3）由数据用最小二乘法可得经验回归方程为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y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=−0.56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+12.92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，统计学中常用决定系数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刻画拟合效果，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例如假设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，就说明响应变量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的差异有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由解释变量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引起.请计算本题的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（保留两位小数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），并指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出本题中响应变量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y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的差异在多大程度上由解释变量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引起.</a:t>
                </a:r>
                <a:endParaRPr lang="en-US" altLang="zh-CN" sz="1800" dirty="0"/>
              </a:p>
              <a:p>
                <a:pPr latinLnBrk="1">
                  <a:lnSpc>
                    <a:spcPts val="8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考公式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lim>
                                    <m:acc>
                                      <m:accPr>
                                        <m:chr m:val="̂"/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244061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244061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​</m:t>
                                        </m:r>
                                      </m:e>
                                    </m:acc>
                                  </m:lim>
                                </m:limUpp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参考数据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b="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limUpp>
                              <m:limUp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lim>
                                <m:acc>
                                  <m:accPr>
                                    <m:chr m:val="̂"/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​</m:t>
                                    </m:r>
                                  </m:e>
                                </m:acc>
                              </m:lim>
                            </m:limUpp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≈1.414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23_1#1174939f5?vcp=1&amp;vop=1&amp;pid=967654b7d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76692"/>
                <a:ext cx="11109960" cy="2997200"/>
              </a:xfrm>
              <a:prstGeom prst="rect">
                <a:avLst/>
              </a:prstGeom>
              <a:blipFill>
                <a:blip r:embed="rId3"/>
                <a:stretch>
                  <a:fillRect l="-1317" r="-768" b="-4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4_1#1174939f5?vcp=1&amp;vop=1&amp;pid=967654b7d&amp;color=36,64,97&amp;bbb=1"/>
              <p:cNvSpPr/>
              <p:nvPr/>
            </p:nvSpPr>
            <p:spPr>
              <a:xfrm>
                <a:off x="539496" y="4557636"/>
                <a:ext cx="11109960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lim>
                                    <m:acc>
                                      <m:accPr>
                                        <m:chr m:val="̂"/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​</m:t>
                                        </m:r>
                                      </m:e>
                                    </m:acc>
                                  </m:lim>
                                </m:limUpp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，故响应变量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的差异有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98%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由解释变量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引起.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24_1#1174939f5?vcp=1&amp;vop=1&amp;pid=967654b7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57636"/>
                <a:ext cx="11109960" cy="939800"/>
              </a:xfrm>
              <a:prstGeom prst="rect">
                <a:avLst/>
              </a:prstGeom>
              <a:blipFill>
                <a:blip r:embed="rId4"/>
                <a:stretch>
                  <a:fillRect l="-1317" b="-6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5249670b?vcp=1&amp;pid=b3febb047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5_1#6f0ecae7a?vcp=1&amp;vop=1&amp;pid=b5249670b&amp;color=36,64,97&amp;bbb=1&amp;hb=1"/>
              <p:cNvSpPr/>
              <p:nvPr/>
            </p:nvSpPr>
            <p:spPr>
              <a:xfrm>
                <a:off x="539496" y="1202396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某大型现代化农场在种植某种大棚有机无公害的蔬菜时，为创造更大价值，提高产量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，积极开展技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术创新活动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.该农场采用了延长光照时间的方案，选取了20间大棚（每间一公顷）进行试点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，将得到的各间大棚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产量数据绘制成散点图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.光照时长为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（单位：时），大棚蔬菜产量为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（单位：吨每公顷），记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𝑤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25_1#6f0ecae7a?vcp=1&amp;vop=1&amp;pid=b5249670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71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25_2#6f0ecae7a?vcp=1&amp;vop=1&amp;pid=b5249670b&amp;color=36,64,97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4608" y="2523196"/>
            <a:ext cx="2459736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26_1#6ff27caef?vcp=1&amp;vop=1&amp;pid=6f0ecae7a&amp;color=36,64,97&amp;bbb=1&amp;hb=1"/>
              <p:cNvSpPr/>
              <p:nvPr/>
            </p:nvSpPr>
            <p:spPr>
              <a:xfrm>
                <a:off x="539496" y="4555196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（1）根据散点图判断，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哪一个适合作为大棚蔬菜产量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关于光照时长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的经验回归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方程类型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（给出判断即可，不必说明理由）.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6_BD.26_1#6ff27caef?vcp=1&amp;vop=1&amp;pid=6f0ecae7a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55196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r="-54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27_1#6ff27caef?vcp=1&amp;vop=1&amp;pid=6f0ecae7a&amp;color=36,64,97&amp;bbb=1&amp;hb=1"/>
              <p:cNvSpPr/>
              <p:nvPr/>
            </p:nvSpPr>
            <p:spPr>
              <a:xfrm>
                <a:off x="539496" y="533688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【解】根据散点图，开始的点在某条直线旁，但后面的点越来越偏离这条直线，因此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更适合作为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经验回归方程类型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6_AN.27_1#6ff27caef?vcp=1&amp;vop=1&amp;pid=6f0ecae7a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336881"/>
                <a:ext cx="11109960" cy="773240"/>
              </a:xfrm>
              <a:prstGeom prst="rect">
                <a:avLst/>
              </a:prstGeom>
              <a:blipFill>
                <a:blip r:embed="rId6"/>
                <a:stretch>
                  <a:fillRect l="-1317" r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8_1#93af60d12?vcp=1&amp;vop=1&amp;pid=6f0ecae7a&amp;color=36,64,97&amp;bt=1&amp;bbb=1"/>
              <p:cNvSpPr/>
              <p:nvPr/>
            </p:nvSpPr>
            <p:spPr>
              <a:xfrm>
                <a:off x="539496" y="139371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（2）根据（1）的判断结果及参考数据，建立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的经验回归方程（结果保留小数点后两位）.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8_1#93af60d12?vcp=1&amp;vop=1&amp;pid=6f0ecae7a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93716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9_1#93af60d12?vcp=1&amp;vop=1&amp;pid=6f0ecae7a&amp;color=36,64,97&amp;bbb=1"/>
              <p:cNvSpPr/>
              <p:nvPr/>
            </p:nvSpPr>
            <p:spPr>
              <a:xfrm>
                <a:off x="539496" y="1767350"/>
                <a:ext cx="11109960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𝑤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102.4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=5.12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400"/>
                  </a:lnSpc>
                </a:pP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−20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bar>
                        <m:bar>
                          <m:barPr>
                            <m:pos m:val="top"/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272.1−20×2.6×5.12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137−20×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2.6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≈3.26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≈5.12−3.26×2.6≈−3.36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=3.26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−3.36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=3.26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−3.36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29_1#93af60d12?vcp=1&amp;vop=1&amp;pid=6f0ecae7a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67350"/>
                <a:ext cx="11109960" cy="3707130"/>
              </a:xfrm>
              <a:prstGeom prst="rect">
                <a:avLst/>
              </a:prstGeom>
              <a:blipFill>
                <a:blip r:embed="rId4"/>
                <a:stretch>
                  <a:fillRect l="-1317" b="-3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0_1#b50212d02?vcp=1&amp;vop=1&amp;pid=6f0ecae7a&amp;color=36,64,97&amp;bt=1&amp;bbb=1&amp;hb=1"/>
              <p:cNvSpPr/>
              <p:nvPr/>
            </p:nvSpPr>
            <p:spPr>
              <a:xfrm>
                <a:off x="539496" y="1000683"/>
                <a:ext cx="11109960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（3）根据实际种植情况，发现上述经验回归方程在光照时长位于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6∼14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时内拟合程度良好，利用（2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）中所求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方程估计当光照时长为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小时时（自然对数的底数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≈2.718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），大棚蔬菜每公顷产量约为多少.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参考数据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30_1#b50212d02?vcp=1&amp;vop=1&amp;pid=6f0ecae7a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00683"/>
                <a:ext cx="11109960" cy="1192530"/>
              </a:xfrm>
              <a:prstGeom prst="rect">
                <a:avLst/>
              </a:prstGeom>
              <a:blipFill>
                <a:blip r:embed="rId3"/>
                <a:stretch>
                  <a:fillRect l="-1317" r="-110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QO_6_BD.30_2#b50212d02?colgroup=10,10,10,13&amp;vcp=1&amp;vop=1&amp;pid=6f0ecae7a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32412519"/>
                  </p:ext>
                </p:extLst>
              </p:nvPr>
            </p:nvGraphicFramePr>
            <p:xfrm>
              <a:off x="539497" y="2330627"/>
              <a:ext cx="11112010" cy="2317244"/>
            </p:xfrm>
            <a:graphic>
              <a:graphicData uri="http://schemas.openxmlformats.org/drawingml/2006/table">
                <a:tbl>
                  <a:tblPr/>
                  <a:tblGrid>
                    <a:gridCol w="264093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4093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4093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92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76879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102.4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6879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540.28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578.2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272.1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QO_6_BD.30_2#b50212d02?colgroup=10,10,10,13&amp;vcp=1&amp;vop=1&amp;pid=6f0ecae7a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32412519"/>
                  </p:ext>
                </p:extLst>
              </p:nvPr>
            </p:nvGraphicFramePr>
            <p:xfrm>
              <a:off x="539497" y="2330627"/>
              <a:ext cx="11112010" cy="2317244"/>
            </p:xfrm>
            <a:graphic>
              <a:graphicData uri="http://schemas.openxmlformats.org/drawingml/2006/table">
                <a:tbl>
                  <a:tblPr/>
                  <a:tblGrid>
                    <a:gridCol w="264093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4093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4093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92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76879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1" t="-794" r="-321478" b="-2150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000" t="-794" r="-220737" b="-2150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462" t="-794" r="-121247" b="-2150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8282" t="-794" r="-191" b="-2150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102.4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6879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1" t="-152381" r="-321478" b="-63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000" t="-152381" r="-220737" b="-63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462" t="-152381" r="-121247" b="-63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8282" t="-152381" r="-191" b="-634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540.28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462" t="-496875" r="-12124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272.1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30_3#b50212d02?vcp=1&amp;vop=1&amp;pid=6f0ecae7a&amp;color=36,64,97&amp;bbb=1"/>
              <p:cNvSpPr/>
              <p:nvPr/>
            </p:nvSpPr>
            <p:spPr>
              <a:xfrm>
                <a:off x="539496" y="4781727"/>
                <a:ext cx="11109960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参考公式：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的经验回归方程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30_3#b50212d02?vcp=1&amp;vop=1&amp;pid=6f0ecae7a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81727"/>
                <a:ext cx="11109960" cy="914400"/>
              </a:xfrm>
              <a:prstGeom prst="rect">
                <a:avLst/>
              </a:prstGeom>
              <a:blipFill>
                <a:blip r:embed="rId5"/>
                <a:stretch>
                  <a:fillRect l="-1317" b="-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31_1#b50212d02?vcp=1&amp;vop=1&amp;pid=6f0ecae7a&amp;color=36,64,97&amp;bbb=1"/>
              <p:cNvSpPr/>
              <p:nvPr/>
            </p:nvSpPr>
            <p:spPr>
              <a:xfrm>
                <a:off x="539496" y="569612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=3.26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−3.36=3.16．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故当光照时长为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小时时，大棚蔬菜每公顷产量约为3.16吨.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31_1#b50212d02?vcp=1&amp;vop=1&amp;pid=6f0ecae7a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696127"/>
                <a:ext cx="11109960" cy="360680"/>
              </a:xfrm>
              <a:prstGeom prst="rect">
                <a:avLst/>
              </a:prstGeom>
              <a:blipFill>
                <a:blip r:embed="rId6"/>
                <a:stretch>
                  <a:fillRect l="-1317" r="-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6b47f0176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6b47f0176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endParaRPr lang="en-US" altLang="zh-CN" sz="5400" dirty="0"/>
          </a:p>
        </p:txBody>
      </p:sp>
      <p:sp>
        <p:nvSpPr>
          <p:cNvPr id="4" name="C_1_BD#6b47f0176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成对数据的统计分析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cea9587ec.fixed?vcp=1&amp;pid=6b47f0176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cea9587ec.fixed?vcp=1&amp;pid=6b47f0176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</a:t>
            </a:r>
            <a:endParaRPr lang="en-US" altLang="zh-CN" sz="4900" dirty="0"/>
          </a:p>
        </p:txBody>
      </p:sp>
      <p:sp>
        <p:nvSpPr>
          <p:cNvPr id="4" name="C_2_BD#cea9587ec.fixed?vcp=1&amp;pid=6b47f0176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一元线性回归模型及其应用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b3febb047.fixed?vcp=1&amp;pid=cea9587ec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136392" cy="1188720"/>
          </a:xfrm>
          <a:prstGeom prst="rect">
            <a:avLst/>
          </a:prstGeom>
        </p:spPr>
      </p:pic>
      <p:sp>
        <p:nvSpPr>
          <p:cNvPr id="3" name="C_3_BD#b3febb047.fixed?vcp=1&amp;pid=cea9587ec&amp;color=61,88,159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8.2.1</a:t>
            </a:r>
            <a:endParaRPr lang="en-US" altLang="zh-CN" sz="5400" dirty="0"/>
          </a:p>
        </p:txBody>
      </p:sp>
      <p:sp>
        <p:nvSpPr>
          <p:cNvPr id="4" name="C_3#b3febb047.fixed?vcp=1&amp;pid=cea9587ec&amp;color=61,88,159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一元线性回归模型</a:t>
            </a:r>
            <a:endParaRPr lang="en-US" altLang="zh-CN" sz="5400" dirty="0"/>
          </a:p>
        </p:txBody>
      </p:sp>
      <p:pic>
        <p:nvPicPr>
          <p:cNvPr id="5" name="C_3#b3febb047.fixed?vcp=1&amp;pid=cea9587ec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136392" cy="1188720"/>
          </a:xfrm>
          <a:prstGeom prst="rect">
            <a:avLst/>
          </a:prstGeom>
        </p:spPr>
      </p:pic>
      <p:sp>
        <p:nvSpPr>
          <p:cNvPr id="6" name="C_3#b3febb047.fixed?vcp=1&amp;pid=cea9587ec&amp;color=61,88,159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8.2.2</a:t>
            </a:r>
            <a:endParaRPr lang="en-US" altLang="zh-CN" sz="5400" dirty="0"/>
          </a:p>
        </p:txBody>
      </p:sp>
      <p:sp>
        <p:nvSpPr>
          <p:cNvPr id="7" name="C_3_BD#b3febb047.fixed?vcp=1&amp;pid=cea9587ec&amp;color=61,88,159&amp;bbb=1&amp;hb=1"/>
          <p:cNvSpPr/>
          <p:nvPr/>
        </p:nvSpPr>
        <p:spPr>
          <a:xfrm>
            <a:off x="4315968" y="3803904"/>
            <a:ext cx="7671816" cy="1801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500"/>
              </a:lnSpc>
            </a:pPr>
            <a:r>
              <a:rPr lang="en-US" altLang="zh-CN" sz="54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一元线性回归模型参数的</a:t>
            </a:r>
          </a:p>
          <a:p>
            <a:pPr latinLnBrk="1">
              <a:lnSpc>
                <a:spcPts val="6600"/>
              </a:lnSpc>
            </a:pPr>
            <a:r>
              <a:rPr lang="en-US" altLang="zh-CN" sz="54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最小二乘估计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4f0cf5e7?vcp=1&amp;pid=b3febb047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5_BD.1_1#bc5080737?vaa=1&amp;vcp=1&amp;vop=1&amp;pid=14f0cf5e7&amp;color=36,64,97&amp;bbb=1"/>
          <p:cNvSpPr/>
          <p:nvPr/>
        </p:nvSpPr>
        <p:spPr>
          <a:xfrm>
            <a:off x="539496" y="120239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1.〈要点1〉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如图所示的4个散点图中，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最不适合用线性回归模型拟合其中两个变量的是(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4" name="QC_5_AN.3_1#bc5080737.bracket?vaa=1&amp;vcp=1&amp;vop=1&amp;pid=14f0cf5e7&amp;color=36,64,97&amp;vpa=1"/>
          <p:cNvSpPr/>
          <p:nvPr/>
        </p:nvSpPr>
        <p:spPr>
          <a:xfrm>
            <a:off x="9331071" y="128697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1_2#bc5080737.choices?vaa=1&amp;vcp=1&amp;vop=1&amp;pid=14f0cf5e7&amp;color=36,64,97&amp;bbb=1"/>
          <p:cNvSpPr/>
          <p:nvPr/>
        </p:nvSpPr>
        <p:spPr>
          <a:xfrm>
            <a:off x="539496" y="1697696"/>
            <a:ext cx="11109960" cy="1465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31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73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5_BD.1_2#bc5080737.choice_image?vaa=1&amp;vcp=1&amp;vop=1&amp;pid=14f0cf5e7&amp;color=36,64,97&amp;tib=255,255,255&amp;ii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210" y="1690584"/>
            <a:ext cx="177393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1_2#bc5080737.choice_image?vaa=1&amp;vcp=1&amp;vop=1&amp;pid=14f0cf5e7&amp;color=36,64,97&amp;tib=255,255,255&amp;iip=2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0675" y="1690584"/>
            <a:ext cx="177393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1_2#bc5080737.choice_image?vaa=1&amp;vcp=1&amp;vop=1&amp;pid=14f0cf5e7&amp;color=36,64,97&amp;tib=255,255,255&amp;iip=3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9440" y="1690584"/>
            <a:ext cx="177393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5_BD.1_2#bc5080737.choice_image?vaa=1&amp;vcp=1&amp;vop=1&amp;pid=14f0cf5e7&amp;color=36,64,97&amp;tib=255,255,255&amp;iip=4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70905" y="1690584"/>
            <a:ext cx="177393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C_5_AS.2_1#bc5080737?vaa=1&amp;vcp=1&amp;vop=1&amp;pid=14f0cf5e7&amp;color=36,64,97&amp;bbb=1&amp;hb=1"/>
          <p:cNvSpPr/>
          <p:nvPr/>
        </p:nvSpPr>
        <p:spPr>
          <a:xfrm>
            <a:off x="539496" y="3167086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根据题意，适合用线性回归模型拟合其中两个变量的散点图中，点的分布必须比较集中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，且大体接近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某一条直线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，分析选项可得A选项的散点图杂乱无章，最不符合条件.故选A.</a:t>
            </a:r>
            <a:endParaRPr lang="en-US" altLang="zh-CN" dirty="0">
              <a:solidFill>
                <a:srgbClr val="0037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56afbdf1a?vaa=1&amp;vcp=1&amp;vop=1&amp;pid=14f0cf5e7&amp;color=36,64,97&amp;bt=1&amp;bbb=1&amp;hb=1"/>
              <p:cNvSpPr/>
              <p:nvPr/>
            </p:nvSpPr>
            <p:spPr>
              <a:xfrm>
                <a:off x="539496" y="154459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,经随机抽样获得一组具有线性相关关系的数据为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(7,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(12,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(15,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成等差数列，则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56afbdf1a?vaa=1&amp;vcp=1&amp;vop=1&amp;pid=14f0cf5e7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4459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56afbdf1a.bracket?vaa=1&amp;vcp=1&amp;vop=1&amp;pid=14f0cf5e7&amp;color=36,64,97&amp;vpa=2"/>
          <p:cNvSpPr/>
          <p:nvPr/>
        </p:nvSpPr>
        <p:spPr>
          <a:xfrm>
            <a:off x="10594721" y="204509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5_2#56afbdf1a.choices?vaa=1&amp;vcp=1&amp;vop=1&amp;pid=14f0cf5e7&amp;color=36,64,97&amp;bbb=1"/>
          <p:cNvSpPr/>
          <p:nvPr/>
        </p:nvSpPr>
        <p:spPr>
          <a:xfrm>
            <a:off x="539496" y="232272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56afbdf1a?vaa=1&amp;vcp=1&amp;vop=1&amp;pid=14f0cf5e7&amp;color=36,64,97&amp;bbb=1"/>
              <p:cNvSpPr/>
              <p:nvPr/>
            </p:nvSpPr>
            <p:spPr>
              <a:xfrm>
                <a:off x="539496" y="2687211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×(6+7+10+12+15)=10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=0.7×10−6=1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成等差数列，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56afbdf1a?vaa=1&amp;vcp=1&amp;vop=1&amp;pid=14f0cf5e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87211"/>
                <a:ext cx="11109960" cy="2449640"/>
              </a:xfrm>
              <a:prstGeom prst="rect">
                <a:avLst/>
              </a:prstGeom>
              <a:blipFill>
                <a:blip r:embed="rId4"/>
                <a:stretch>
                  <a:fillRect l="-1317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d6aa28720?vaa=1&amp;vcp=1&amp;vop=1&amp;pid=14f0cf5e7&amp;color=36,64,97&amp;bt=1&amp;bbb=1&amp;hb=1"/>
              <p:cNvSpPr/>
              <p:nvPr/>
            </p:nvSpPr>
            <p:spPr>
              <a:xfrm>
                <a:off x="539496" y="1116031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3.〈要点1〉（多选）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[山东泰安2024高二期末]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已知某中学的高中女生体重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）与身高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具有线性相关关系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，根据一组样本数据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=1,2,3,⋯,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，由最小二乘法近似得到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的经验回归方程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=0.85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−85.71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则下列结论中正确的是(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9_1#d6aa28720?vaa=1&amp;vcp=1&amp;vop=1&amp;pid=14f0cf5e7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16031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26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d6aa28720.bracket?vaa=1&amp;vcp=1&amp;vop=1&amp;pid=14f0cf5e7&amp;color=36,64,97&amp;vpa=3&amp;bbb=1"/>
          <p:cNvSpPr/>
          <p:nvPr/>
        </p:nvSpPr>
        <p:spPr>
          <a:xfrm>
            <a:off x="5262055" y="2028780"/>
            <a:ext cx="70802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9_2#d6aa28720.choices?vaa=1&amp;vcp=1&amp;vop=1&amp;pid=14f0cf5e7&amp;color=36,64,97&amp;bbb=1"/>
              <p:cNvSpPr/>
              <p:nvPr/>
            </p:nvSpPr>
            <p:spPr>
              <a:xfrm>
                <a:off x="539496" y="2306275"/>
                <a:ext cx="11109960" cy="16068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是正相关的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.该经验回归直线必过点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.若该中学某高中女生身高增加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，则其体重约增加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0.85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.若该中学某高中女生身高为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160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，则其体重必为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50.29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9_2#d6aa28720.choices?vaa=1&amp;vcp=1&amp;vop=1&amp;pid=14f0cf5e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6275"/>
                <a:ext cx="11109960" cy="1606804"/>
              </a:xfrm>
              <a:prstGeom prst="rect">
                <a:avLst/>
              </a:prstGeom>
              <a:blipFill>
                <a:blip r:embed="rId4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d6aa28720?vaa=1&amp;vcp=1&amp;vop=1&amp;pid=14f0cf5e7&amp;color=36,64,97&amp;bbb=1&amp;hb=1"/>
              <p:cNvSpPr/>
              <p:nvPr/>
            </p:nvSpPr>
            <p:spPr>
              <a:xfrm>
                <a:off x="539496" y="3906475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对于A，因为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0.85&gt;0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是正相关的，所以A正确.对于B，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经验回归直线恒过样本点的中心，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所以经验回归直线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−85.71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必过点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，所以B正确.对于C，由于经验回归方程为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−85.71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所以可知该中学某高中女生身高增加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，则其体重约增加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，所以C正确.对于D，当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=0.85×160−85.71=50.29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，所以该中学某高中女生身高为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时，其体重约为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50.29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，所以D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错误.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d6aa28720?vaa=1&amp;vcp=1&amp;vop=1&amp;pid=14f0cf5e7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06475"/>
                <a:ext cx="11109960" cy="2030540"/>
              </a:xfrm>
              <a:prstGeom prst="rect">
                <a:avLst/>
              </a:prstGeom>
              <a:blipFill>
                <a:blip r:embed="rId5"/>
                <a:stretch>
                  <a:fillRect l="-1317" r="-1921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3_1#1fa06bae6?vcp=1&amp;vop=1&amp;pid=14f0cf5e7&amp;color=36,64,97&amp;bt=1&amp;bbb=1&amp;hb=1"/>
              <p:cNvSpPr/>
              <p:nvPr/>
            </p:nvSpPr>
            <p:spPr>
              <a:xfrm>
                <a:off x="539496" y="1263510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新能源汽车绿色出行引领时尚，某市有统计数据显示，某充电站6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天使用充电桩的用户数据如下表，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用两种模型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分别进行拟合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，得到相应的经验回归方程分别为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=10.7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+3.4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=35.5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−22.8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，进行残差分析得到如表所示的残差值（残差值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观测值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预测值）.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13_1#1fa06bae6?vcp=1&amp;vop=1&amp;pid=14f0cf5e7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3510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1756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QO_5_BD.13_2#1fa06bae6?colgroup=11,6,6,4,4,6,6&amp;vcp=1&amp;vop=1&amp;pid=14f0cf5e7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44251787"/>
                  </p:ext>
                </p:extLst>
              </p:nvPr>
            </p:nvGraphicFramePr>
            <p:xfrm>
              <a:off x="539497" y="2589771"/>
              <a:ext cx="11112009" cy="1559498"/>
            </p:xfrm>
            <a:graphic>
              <a:graphicData uri="http://schemas.openxmlformats.org/drawingml/2006/table">
                <a:tbl>
                  <a:tblPr/>
                  <a:tblGrid>
                    <a:gridCol w="266834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1485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1485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日期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用户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模型①的残差值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−1.1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−2.8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𝑀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−1.2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−1.9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模型②的残差值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−5.4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−1.6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QO_5_BD.13_2#1fa06bae6?colgroup=11,6,6,4,4,6,6&amp;vcp=1&amp;vop=1&amp;pid=14f0cf5e7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44251787"/>
                  </p:ext>
                </p:extLst>
              </p:nvPr>
            </p:nvGraphicFramePr>
            <p:xfrm>
              <a:off x="539497" y="2589771"/>
              <a:ext cx="11112009" cy="1559498"/>
            </p:xfrm>
            <a:graphic>
              <a:graphicData uri="http://schemas.openxmlformats.org/drawingml/2006/table">
                <a:tbl>
                  <a:tblPr/>
                  <a:tblGrid>
                    <a:gridCol w="266834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1485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1485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8" r="-316667" b="-3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8" t="-98462" r="-316667" b="-22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模型①的残差值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72157" t="-201563" r="-443922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2157" t="-201563" r="-343922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8579" t="-201563" r="-379235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18579" t="-201563" r="-279235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686" t="-201563" r="-100392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模型②的残差值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2157" t="-301563" r="-343922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18579" t="-301563" r="-279235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686" t="-301563" r="-100392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13_3#1fa06bae6?vcp=1&amp;vop=1&amp;pid=14f0cf5e7&amp;color=36,64,97&amp;bbb=1"/>
              <p:cNvSpPr/>
              <p:nvPr/>
            </p:nvSpPr>
            <p:spPr>
              <a:xfrm>
                <a:off x="539496" y="4278871"/>
                <a:ext cx="11109960" cy="1511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参考公式：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</m:d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</m:e>
                        </m:d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limUpp>
                      <m:limUp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limUpp>
                      <m:limUp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考数据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=1049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13_3#1fa06bae6?vcp=1&amp;vop=1&amp;pid=14f0cf5e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78871"/>
                <a:ext cx="11109960" cy="1511300"/>
              </a:xfrm>
              <a:prstGeom prst="rect">
                <a:avLst/>
              </a:prstGeom>
              <a:blipFill>
                <a:blip r:embed="rId5"/>
                <a:stretch>
                  <a:fillRect l="-1317" b="-4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4_1#6986b8f32?vcp=1&amp;vop=1&amp;pid=1fa06bae6&amp;color=36,64,97&amp;bt=1&amp;bbb=1&amp;hb=1"/>
          <p:cNvSpPr/>
          <p:nvPr/>
        </p:nvSpPr>
        <p:spPr>
          <a:xfrm>
            <a:off x="539496" y="2093295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（1）若残差值的绝对值之和越小，则模型拟合效果越好.根据表中数据，比较模型①，②的拟合效果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，应选择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哪一个模型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？并说明理由.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5_1#6986b8f32?vcp=1&amp;vop=1&amp;pid=1fa06bae6&amp;color=36,64,97&amp;bbb=1"/>
              <p:cNvSpPr/>
              <p:nvPr/>
            </p:nvSpPr>
            <p:spPr>
              <a:xfrm>
                <a:off x="539496" y="2871424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=10.7×3+3.4=35.5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=43−35.5=7.5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=35.5×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−22.8=48.2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=45−48.2=−3.2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模型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①残差值的绝对值之和为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1.1+2.8+7.5+1.2+1.9+0.4=14.9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模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②残差值的绝对值之和为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0.3+5.4+4.3+3.2+1.6+3.8=18.6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14.9&lt;18.6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，所以模型①的拟合效果较好，应该选模型①.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15_1#6986b8f32?vcp=1&amp;vop=1&amp;pid=1fa06bae6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71424"/>
                <a:ext cx="11109960" cy="2030540"/>
              </a:xfrm>
              <a:prstGeom prst="rect">
                <a:avLst/>
              </a:prstGeom>
              <a:blipFill>
                <a:blip r:embed="rId3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1171</Words>
  <Application>Microsoft Office PowerPoint</Application>
  <PresentationFormat>宽屏</PresentationFormat>
  <Paragraphs>167</Paragraphs>
  <Slides>16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2025-10-21T02:36:23Z</dcterms:created>
  <dcterms:modified xsi:type="dcterms:W3CDTF">2025-10-21T02:48:22Z</dcterms:modified>
  <cp:category/>
  <cp:contentStatus/>
</cp:coreProperties>
</file>